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gKG2s/3QdJ7fCdSE7EM2gv75EX/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C82E7-55A7-4AF1-8672-3FD5103766AB}" v="3" dt="2024-12-05T10:17:12.3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6"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6/11/relationships/changesInfo" Target="changesInfos/changesInfo1.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E07C82E7-55A7-4AF1-8672-3FD5103766AB}"/>
    <pc:docChg chg="undo custSel modSld">
      <pc:chgData name="Sally North" userId="52e2d7fe0a4c5456" providerId="LiveId" clId="{E07C82E7-55A7-4AF1-8672-3FD5103766AB}" dt="2024-12-05T10:17:12.319" v="12"/>
      <pc:docMkLst>
        <pc:docMk/>
      </pc:docMkLst>
      <pc:sldChg chg="addSp delSp modSp mod">
        <pc:chgData name="Sally North" userId="52e2d7fe0a4c5456" providerId="LiveId" clId="{E07C82E7-55A7-4AF1-8672-3FD5103766AB}" dt="2024-12-05T10:17:12.319" v="12"/>
        <pc:sldMkLst>
          <pc:docMk/>
          <pc:sldMk cId="0" sldId="256"/>
        </pc:sldMkLst>
        <pc:spChg chg="add mod">
          <ac:chgData name="Sally North" userId="52e2d7fe0a4c5456" providerId="LiveId" clId="{E07C82E7-55A7-4AF1-8672-3FD5103766AB}" dt="2024-12-05T10:17:09.759" v="8"/>
          <ac:spMkLst>
            <pc:docMk/>
            <pc:sldMk cId="0" sldId="256"/>
            <ac:spMk id="2" creationId="{EF38B109-2FC2-9F19-994F-2B578257F281}"/>
          </ac:spMkLst>
        </pc:spChg>
        <pc:spChg chg="del mod">
          <ac:chgData name="Sally North" userId="52e2d7fe0a4c5456" providerId="LiveId" clId="{E07C82E7-55A7-4AF1-8672-3FD5103766AB}" dt="2024-12-05T10:17:05.916" v="2" actId="478"/>
          <ac:spMkLst>
            <pc:docMk/>
            <pc:sldMk cId="0" sldId="256"/>
            <ac:spMk id="89" creationId="{00000000-0000-0000-0000-000000000000}"/>
          </ac:spMkLst>
        </pc:spChg>
        <pc:picChg chg="add mod">
          <ac:chgData name="Sally North" userId="52e2d7fe0a4c5456" providerId="LiveId" clId="{E07C82E7-55A7-4AF1-8672-3FD5103766AB}" dt="2024-12-05T10:17:09.759" v="8"/>
          <ac:picMkLst>
            <pc:docMk/>
            <pc:sldMk cId="0" sldId="256"/>
            <ac:picMk id="3" creationId="{CA4531BB-505D-163A-6DD8-71197DB8E196}"/>
          </ac:picMkLst>
        </pc:picChg>
        <pc:picChg chg="add">
          <ac:chgData name="Sally North" userId="52e2d7fe0a4c5456" providerId="LiveId" clId="{E07C82E7-55A7-4AF1-8672-3FD5103766AB}" dt="2024-12-05T10:17:12.319" v="12"/>
          <ac:picMkLst>
            <pc:docMk/>
            <pc:sldMk cId="0" sldId="256"/>
            <ac:picMk id="4" creationId="{A92E1725-B062-4550-288F-D382CE4C202C}"/>
          </ac:picMkLst>
        </pc:picChg>
        <pc:picChg chg="del">
          <ac:chgData name="Sally North" userId="52e2d7fe0a4c5456" providerId="LiveId" clId="{E07C82E7-55A7-4AF1-8672-3FD5103766AB}" dt="2024-12-05T10:17:03.085" v="0" actId="478"/>
          <ac:picMkLst>
            <pc:docMk/>
            <pc:sldMk cId="0" sldId="256"/>
            <ac:picMk id="90" creationId="{00000000-0000-0000-0000-000000000000}"/>
          </ac:picMkLst>
        </pc:picChg>
      </pc:sldChg>
      <pc:sldChg chg="modSp mod">
        <pc:chgData name="Sally North" userId="52e2d7fe0a4c5456" providerId="LiveId" clId="{E07C82E7-55A7-4AF1-8672-3FD5103766AB}" dt="2024-12-05T10:17:09.794" v="9" actId="27636"/>
        <pc:sldMkLst>
          <pc:docMk/>
          <pc:sldMk cId="0" sldId="263"/>
        </pc:sldMkLst>
        <pc:spChg chg="mod">
          <ac:chgData name="Sally North" userId="52e2d7fe0a4c5456" providerId="LiveId" clId="{E07C82E7-55A7-4AF1-8672-3FD5103766AB}" dt="2024-12-05T10:17:09.794" v="9" actId="27636"/>
          <ac:spMkLst>
            <pc:docMk/>
            <pc:sldMk cId="0" sldId="263"/>
            <ac:spMk id="147" creationId="{00000000-0000-0000-0000-000000000000}"/>
          </ac:spMkLst>
        </pc:spChg>
      </pc:sldChg>
      <pc:sldChg chg="modSp mod">
        <pc:chgData name="Sally North" userId="52e2d7fe0a4c5456" providerId="LiveId" clId="{E07C82E7-55A7-4AF1-8672-3FD5103766AB}" dt="2024-12-05T10:17:09.802" v="10" actId="27636"/>
        <pc:sldMkLst>
          <pc:docMk/>
          <pc:sldMk cId="0" sldId="268"/>
        </pc:sldMkLst>
        <pc:spChg chg="mod">
          <ac:chgData name="Sally North" userId="52e2d7fe0a4c5456" providerId="LiveId" clId="{E07C82E7-55A7-4AF1-8672-3FD5103766AB}" dt="2024-12-05T10:17:09.802" v="10" actId="27636"/>
          <ac:spMkLst>
            <pc:docMk/>
            <pc:sldMk cId="0" sldId="268"/>
            <ac:spMk id="187" creationId="{00000000-0000-0000-0000-000000000000}"/>
          </ac:spMkLst>
        </pc:spChg>
      </pc:sldChg>
      <pc:sldChg chg="modSp mod">
        <pc:chgData name="Sally North" userId="52e2d7fe0a4c5456" providerId="LiveId" clId="{E07C82E7-55A7-4AF1-8672-3FD5103766AB}" dt="2024-12-05T10:17:09.819" v="11" actId="27636"/>
        <pc:sldMkLst>
          <pc:docMk/>
          <pc:sldMk cId="0" sldId="271"/>
        </pc:sldMkLst>
        <pc:spChg chg="mod">
          <ac:chgData name="Sally North" userId="52e2d7fe0a4c5456" providerId="LiveId" clId="{E07C82E7-55A7-4AF1-8672-3FD5103766AB}" dt="2024-12-05T10:17:09.819" v="11" actId="27636"/>
          <ac:spMkLst>
            <pc:docMk/>
            <pc:sldMk cId="0" sldId="271"/>
            <ac:spMk id="2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1313748464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g31313748464_0_4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31313748464_0_4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1313748464_0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g31313748464_0_5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g31313748464_0_5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1313748464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g31313748464_0_6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g31313748464_0_6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31313748464_0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g31313748464_0_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 name="Google Shape;184;g31313748464_0_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1313748464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31313748464_0_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g31313748464_0_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31313748464_0_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9" name="Google Shape;199;g31313748464_0_8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31313748464_0_8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1313748464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g31313748464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g31313748464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1313748464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g31313748464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g31313748464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1313748464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31313748464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g31313748464_0_1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1313748464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g31313748464_0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g31313748464_0_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1313748464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g31313748464_0_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g31313748464_0_3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1313748464_0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g31313748464_0_4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g31313748464_0_4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8"/>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4"/>
          <p:cNvSpPr>
            <a:spLocks noGrp="1"/>
          </p:cNvSpPr>
          <p:nvPr>
            <p:ph type="pic" idx="2"/>
          </p:nvPr>
        </p:nvSpPr>
        <p:spPr>
          <a:xfrm>
            <a:off x="5183188" y="987425"/>
            <a:ext cx="6172200" cy="4873625"/>
          </a:xfrm>
          <a:prstGeom prst="rect">
            <a:avLst/>
          </a:prstGeom>
          <a:noFill/>
          <a:ln>
            <a:noFill/>
          </a:ln>
        </p:spPr>
      </p:sp>
      <p:sp>
        <p:nvSpPr>
          <p:cNvPr id="66" name="Google Shape;66;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00" cy="17856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000" b="1" i="0" u="none" strike="noStrike" cap="none">
                <a:solidFill>
                  <a:schemeClr val="dk1"/>
                </a:solidFill>
                <a:latin typeface="Arial"/>
                <a:ea typeface="Arial"/>
                <a:cs typeface="Arial"/>
                <a:sym typeface="Arial"/>
              </a:rPr>
              <a:t>Chapter </a:t>
            </a:r>
            <a:r>
              <a:rPr lang="en-GB" sz="4000" b="1">
                <a:solidFill>
                  <a:schemeClr val="dk1"/>
                </a:solidFill>
              </a:rPr>
              <a:t>8</a:t>
            </a:r>
            <a:r>
              <a:rPr lang="en-GB" sz="4000" b="1" i="0" u="none" strike="noStrike" cap="none">
                <a:solidFill>
                  <a:schemeClr val="dk1"/>
                </a:solidFill>
                <a:latin typeface="Arial"/>
                <a:ea typeface="Arial"/>
                <a:cs typeface="Arial"/>
                <a:sym typeface="Arial"/>
              </a:rPr>
              <a:t>: </a:t>
            </a:r>
            <a:r>
              <a:rPr lang="en-GB" sz="3000" b="1" i="0" u="none" strike="noStrike" cap="none">
                <a:solidFill>
                  <a:schemeClr val="dk1"/>
                </a:solidFill>
                <a:latin typeface="Arial"/>
                <a:ea typeface="Arial"/>
                <a:cs typeface="Arial"/>
                <a:sym typeface="Arial"/>
              </a:rPr>
              <a:t>Fr</a:t>
            </a:r>
            <a:r>
              <a:rPr lang="en-GB" sz="3000" b="1">
                <a:solidFill>
                  <a:schemeClr val="dk1"/>
                </a:solidFill>
              </a:rPr>
              <a:t>om AI to GenAI - Opportunities and Implications for Tourism and Hospitality</a:t>
            </a:r>
            <a:r>
              <a:rPr lang="en-GB" sz="3000" b="1" i="0" u="none" strike="noStrike" cap="none">
                <a:solidFill>
                  <a:schemeClr val="dk1"/>
                </a:solidFill>
                <a:latin typeface="Arial"/>
                <a:ea typeface="Arial"/>
                <a:cs typeface="Arial"/>
                <a:sym typeface="Arial"/>
              </a:rPr>
              <a:t> </a:t>
            </a:r>
            <a:endParaRPr sz="3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a:solidFill>
                <a:schemeClr val="dk1"/>
              </a:solidFil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pic>
        <p:nvPicPr>
          <p:cNvPr id="4" name="Picture 3">
            <a:extLst>
              <a:ext uri="{FF2B5EF4-FFF2-40B4-BE49-F238E27FC236}">
                <a16:creationId xmlns:a16="http://schemas.microsoft.com/office/drawing/2014/main" id="{A92E1725-B062-4550-288F-D382CE4C202C}"/>
              </a:ext>
            </a:extLst>
          </p:cNvPr>
          <p:cNvPicPr>
            <a:picLocks noChangeAspect="1"/>
          </p:cNvPicPr>
          <p:nvPr/>
        </p:nvPicPr>
        <p:blipFill>
          <a:blip r:embed="rId4"/>
          <a:stretch>
            <a:fillRect/>
          </a:stretch>
        </p:blipFill>
        <p:spPr>
          <a:xfrm>
            <a:off x="404891" y="133826"/>
            <a:ext cx="11382218" cy="659034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31313748464_0_4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Current uses of AI in Tourism and Hospitality</a:t>
            </a:r>
            <a:endParaRPr b="1"/>
          </a:p>
        </p:txBody>
      </p:sp>
      <p:sp>
        <p:nvSpPr>
          <p:cNvPr id="163" name="Google Shape;163;g31313748464_0_49"/>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i="1"/>
              <a:t>Data security</a:t>
            </a:r>
            <a:endParaRPr b="1" i="1"/>
          </a:p>
          <a:p>
            <a:pPr marL="0" lvl="0" indent="0" algn="l" rtl="0">
              <a:lnSpc>
                <a:spcPct val="100000"/>
              </a:lnSpc>
              <a:spcBef>
                <a:spcPts val="0"/>
              </a:spcBef>
              <a:spcAft>
                <a:spcPts val="0"/>
              </a:spcAft>
              <a:buNone/>
            </a:pPr>
            <a:r>
              <a:rPr lang="en-GB"/>
              <a:t>AI can support by identifying potential security threats and anomalies in real-time, thus preventing data breaches or even cybersecurity threats (Uzialko, 2024).</a:t>
            </a:r>
            <a:endParaRPr/>
          </a:p>
          <a:p>
            <a:pPr marL="228600" lvl="0" indent="-50800" algn="l" rtl="0">
              <a:lnSpc>
                <a:spcPct val="100000"/>
              </a:lnSpc>
              <a:spcBef>
                <a:spcPts val="0"/>
              </a:spcBef>
              <a:spcAft>
                <a:spcPts val="0"/>
              </a:spcAft>
              <a:buClr>
                <a:schemeClr val="dk1"/>
              </a:buClr>
              <a:buSzPts val="2800"/>
              <a:buNone/>
            </a:pPr>
            <a:endParaRPr/>
          </a:p>
          <a:p>
            <a:pPr marL="0" lvl="0" indent="0" algn="l" rtl="0">
              <a:lnSpc>
                <a:spcPct val="100000"/>
              </a:lnSpc>
              <a:spcBef>
                <a:spcPts val="0"/>
              </a:spcBef>
              <a:spcAft>
                <a:spcPts val="0"/>
              </a:spcAft>
              <a:buNone/>
            </a:pPr>
            <a:r>
              <a:rPr lang="en-GB"/>
              <a:t>The integration of AI to encryption and authentication protocols will assist to enhance security measures ensuring guests’ information remain confidential (Berman, 2023).</a:t>
            </a:r>
            <a:endParaRPr/>
          </a:p>
        </p:txBody>
      </p:sp>
      <p:sp>
        <p:nvSpPr>
          <p:cNvPr id="164" name="Google Shape;164;g31313748464_0_4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31313748464_0_5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Current uses of AI in Tourism and Hospitality</a:t>
            </a:r>
            <a:endParaRPr b="1"/>
          </a:p>
        </p:txBody>
      </p:sp>
      <p:sp>
        <p:nvSpPr>
          <p:cNvPr id="171" name="Google Shape;171;g31313748464_0_56"/>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i="1"/>
              <a:t>Marketing</a:t>
            </a:r>
            <a:endParaRPr b="1" i="1"/>
          </a:p>
          <a:p>
            <a:pPr marL="0" lvl="0" indent="0" algn="l" rtl="0">
              <a:lnSpc>
                <a:spcPct val="100000"/>
              </a:lnSpc>
              <a:spcBef>
                <a:spcPts val="0"/>
              </a:spcBef>
              <a:spcAft>
                <a:spcPts val="0"/>
              </a:spcAft>
              <a:buNone/>
            </a:pPr>
            <a:r>
              <a:rPr lang="en-GB"/>
              <a:t>AI could increase the effectiveness of marketing by creating hyper-segmentation based on past-purchase behaviours, preferences and demographics (Bulchand-Gidumal </a:t>
            </a:r>
            <a:r>
              <a:rPr lang="en-GB" i="1"/>
              <a:t>et al.</a:t>
            </a:r>
            <a:r>
              <a:rPr lang="en-GB"/>
              <a:t>, 2023).</a:t>
            </a:r>
            <a:endParaRPr/>
          </a:p>
        </p:txBody>
      </p:sp>
      <p:sp>
        <p:nvSpPr>
          <p:cNvPr id="172" name="Google Shape;172;g31313748464_0_5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g31313748464_0_6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Challenges with AI</a:t>
            </a:r>
            <a:endParaRPr b="1"/>
          </a:p>
        </p:txBody>
      </p:sp>
      <p:sp>
        <p:nvSpPr>
          <p:cNvPr id="179" name="Google Shape;179;g31313748464_0_63"/>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GB"/>
              <a:t>Ensure a legal framework that is appropriate for the AI-advanced industry.</a:t>
            </a:r>
            <a:endParaRPr/>
          </a:p>
          <a:p>
            <a:pPr marL="457200" lvl="0" indent="-342900" algn="l" rtl="0">
              <a:lnSpc>
                <a:spcPct val="100000"/>
              </a:lnSpc>
              <a:spcBef>
                <a:spcPts val="0"/>
              </a:spcBef>
              <a:spcAft>
                <a:spcPts val="0"/>
              </a:spcAft>
              <a:buSzPts val="1800"/>
              <a:buChar char="•"/>
            </a:pPr>
            <a:r>
              <a:rPr lang="en-GB"/>
              <a:t>Ethical issues: loss of privacy, concerns of a society completely driven by technology, AI bias (Bulchand-Gidumal, 2020) as well as disinformation and safety and security concerns (WTTC, 2024).</a:t>
            </a:r>
            <a:endParaRPr/>
          </a:p>
          <a:p>
            <a:pPr marL="457200" lvl="0" indent="-342900" algn="l" rtl="0">
              <a:lnSpc>
                <a:spcPct val="100000"/>
              </a:lnSpc>
              <a:spcBef>
                <a:spcPts val="0"/>
              </a:spcBef>
              <a:spcAft>
                <a:spcPts val="0"/>
              </a:spcAft>
              <a:buSzPts val="1800"/>
              <a:buChar char="•"/>
            </a:pPr>
            <a:r>
              <a:rPr lang="en-GB"/>
              <a:t>Debate on whether technology and automation may eliminate human jobs also remains an important issue for the future (Bulchand-Gidumal, 2020; WWTC, 2024).</a:t>
            </a:r>
            <a:endParaRPr/>
          </a:p>
        </p:txBody>
      </p:sp>
      <p:sp>
        <p:nvSpPr>
          <p:cNvPr id="180" name="Google Shape;180;g31313748464_0_6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g31313748464_0_7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The new frontier of GenAI</a:t>
            </a:r>
            <a:endParaRPr b="1"/>
          </a:p>
        </p:txBody>
      </p:sp>
      <p:sp>
        <p:nvSpPr>
          <p:cNvPr id="187" name="Google Shape;187;g31313748464_0_70"/>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GB"/>
              <a:t>Studies related to the application of GenAI in T&amp;H businesses are still limited (Dogru </a:t>
            </a:r>
            <a:r>
              <a:rPr lang="en-GB" i="1"/>
              <a:t>et al.</a:t>
            </a:r>
            <a:r>
              <a:rPr lang="en-GB"/>
              <a:t>, 2023).</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GB"/>
              <a:t>GenAI has certainly brought an additional layer of efficiency to the life-cycle experiences of guests from travel planning services to post-trip and customer support (Bryant, 2024).</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GB"/>
              <a:t>GenAI could also enhance and scale human capabilities by generating innovative, creative solutions to meet customer expectations at every stage of their journey (Almasi </a:t>
            </a:r>
            <a:r>
              <a:rPr lang="en-GB" i="1"/>
              <a:t>et al.</a:t>
            </a:r>
            <a:r>
              <a:rPr lang="en-GB"/>
              <a:t> 2023). </a:t>
            </a:r>
            <a:endParaRPr/>
          </a:p>
          <a:p>
            <a:pPr marL="0" lvl="0" indent="0" algn="l" rtl="0">
              <a:lnSpc>
                <a:spcPct val="100000"/>
              </a:lnSpc>
              <a:spcBef>
                <a:spcPts val="0"/>
              </a:spcBef>
              <a:spcAft>
                <a:spcPts val="0"/>
              </a:spcAft>
              <a:buNone/>
            </a:pPr>
            <a:endParaRPr/>
          </a:p>
        </p:txBody>
      </p:sp>
      <p:sp>
        <p:nvSpPr>
          <p:cNvPr id="188" name="Google Shape;188;g31313748464_0_7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31313748464_0_7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Potential uses of AI technologies in the future of Hospitality and Tourism</a:t>
            </a:r>
            <a:endParaRPr b="1"/>
          </a:p>
        </p:txBody>
      </p:sp>
      <p:sp>
        <p:nvSpPr>
          <p:cNvPr id="195" name="Google Shape;195;g31313748464_0_77"/>
          <p:cNvSpPr txBox="1">
            <a:spLocks noGrp="1"/>
          </p:cNvSpPr>
          <p:nvPr>
            <p:ph type="body" idx="1"/>
          </p:nvPr>
        </p:nvSpPr>
        <p:spPr>
          <a:xfrm>
            <a:off x="672450" y="1718831"/>
            <a:ext cx="10515600" cy="4609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GB"/>
              <a:t>IATA (2018) identified that airports of the future will have to capitalise on the passengers to extend their travel experience to a range of other facilities while ensuring their data is protected.</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GB"/>
              <a:t>Museums are increasingly adopting digital tools to enhance the visitor experience, improve accessibility and modernise operations (Styx, 2024).</a:t>
            </a:r>
            <a:endParaRPr/>
          </a:p>
        </p:txBody>
      </p:sp>
      <p:sp>
        <p:nvSpPr>
          <p:cNvPr id="196" name="Google Shape;196;g31313748464_0_7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31313748464_0_8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Potential uses of AI technologies in the future of Hospitality and Tourism</a:t>
            </a:r>
            <a:endParaRPr b="1"/>
          </a:p>
        </p:txBody>
      </p:sp>
      <p:sp>
        <p:nvSpPr>
          <p:cNvPr id="203" name="Google Shape;203;g31313748464_0_84"/>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GB"/>
              <a:t>In the future, T&amp;H services will rely on hyper-personalisation that combines AI and GenAI with facial recognition and digital devices to analyse personal preferences gathered from different interactions with the business, social media, applications and real time behaviour analysis.</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GB"/>
              <a:t>Metaverse, or the 3D Internet</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GB"/>
              <a:t>Digital twin technology</a:t>
            </a:r>
            <a:endParaRPr/>
          </a:p>
        </p:txBody>
      </p:sp>
      <p:sp>
        <p:nvSpPr>
          <p:cNvPr id="204" name="Google Shape;204;g31313748464_0_8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4"/>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latin typeface="Calibri"/>
                <a:ea typeface="Calibri"/>
                <a:cs typeface="Calibri"/>
                <a:sym typeface="Calibri"/>
              </a:rPr>
              <a:t>Case Study</a:t>
            </a:r>
            <a:endParaRPr/>
          </a:p>
        </p:txBody>
      </p:sp>
      <p:sp>
        <p:nvSpPr>
          <p:cNvPr id="210" name="Google Shape;210;p4"/>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r>
              <a:rPr lang="en-GB" b="1"/>
              <a:t>Discussion Questions:</a:t>
            </a:r>
            <a:endParaRPr b="1"/>
          </a:p>
          <a:p>
            <a:pPr marL="0" lvl="0" indent="0" algn="l" rtl="0">
              <a:lnSpc>
                <a:spcPct val="90000"/>
              </a:lnSpc>
              <a:spcBef>
                <a:spcPts val="1000"/>
              </a:spcBef>
              <a:spcAft>
                <a:spcPts val="0"/>
              </a:spcAft>
              <a:buClr>
                <a:schemeClr val="dk1"/>
              </a:buClr>
              <a:buSzPts val="2800"/>
              <a:buNone/>
            </a:pPr>
            <a:endParaRPr b="1"/>
          </a:p>
          <a:p>
            <a:pPr marL="457200" lvl="0" indent="-342900" algn="l" rtl="0">
              <a:lnSpc>
                <a:spcPct val="90000"/>
              </a:lnSpc>
              <a:spcBef>
                <a:spcPts val="1000"/>
              </a:spcBef>
              <a:spcAft>
                <a:spcPts val="0"/>
              </a:spcAft>
              <a:buSzPts val="1800"/>
              <a:buAutoNum type="arabicPeriod"/>
            </a:pPr>
            <a:r>
              <a:rPr lang="en-GB"/>
              <a:t>How effective do you think the use of VIs is for tourism marketing promotion?</a:t>
            </a:r>
            <a:endParaRPr/>
          </a:p>
          <a:p>
            <a:pPr marL="457200" lvl="0" indent="0" algn="l" rtl="0">
              <a:lnSpc>
                <a:spcPct val="90000"/>
              </a:lnSpc>
              <a:spcBef>
                <a:spcPts val="1000"/>
              </a:spcBef>
              <a:spcAft>
                <a:spcPts val="0"/>
              </a:spcAft>
              <a:buNone/>
            </a:pPr>
            <a:endParaRPr/>
          </a:p>
          <a:p>
            <a:pPr marL="457200" lvl="0" indent="-342900" algn="l" rtl="0">
              <a:lnSpc>
                <a:spcPct val="90000"/>
              </a:lnSpc>
              <a:spcBef>
                <a:spcPts val="1000"/>
              </a:spcBef>
              <a:spcAft>
                <a:spcPts val="0"/>
              </a:spcAft>
              <a:buSzPts val="1800"/>
              <a:buAutoNum type="arabicPeriod"/>
            </a:pPr>
            <a:r>
              <a:rPr lang="en-GB"/>
              <a:t>Considering the marketing of tourism settings may not require the presence of VIs, what type of messages do you think VIs should focus on?</a:t>
            </a:r>
            <a:endParaRPr/>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3600"/>
              <a:buNone/>
            </a:pPr>
            <a:endParaRPr sz="3600" b="1"/>
          </a:p>
          <a:p>
            <a:pPr marL="228600" lvl="0" indent="-50800" algn="l" rtl="0">
              <a:lnSpc>
                <a:spcPct val="90000"/>
              </a:lnSpc>
              <a:spcBef>
                <a:spcPts val="1000"/>
              </a:spcBef>
              <a:spcAft>
                <a:spcPts val="0"/>
              </a:spcAft>
              <a:buClr>
                <a:schemeClr val="dk1"/>
              </a:buClr>
              <a:buSzPts val="2800"/>
              <a:buNone/>
            </a:pPr>
            <a:endParaRPr/>
          </a:p>
        </p:txBody>
      </p:sp>
      <p:sp>
        <p:nvSpPr>
          <p:cNvPr id="211" name="Google Shape;21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latin typeface="Calibri"/>
                <a:ea typeface="Calibri"/>
                <a:cs typeface="Calibri"/>
                <a:sym typeface="Calibri"/>
              </a:rPr>
              <a:t>Chapter Outline</a:t>
            </a:r>
            <a:endParaRPr/>
          </a:p>
        </p:txBody>
      </p:sp>
      <p:sp>
        <p:nvSpPr>
          <p:cNvPr id="99" name="Google Shape;99;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fontScale="92500" lnSpcReduction="20000"/>
          </a:bodyPr>
          <a:lstStyle/>
          <a:p>
            <a:pPr marL="228600" lvl="0" indent="-215265" algn="l" rtl="0">
              <a:lnSpc>
                <a:spcPct val="100000"/>
              </a:lnSpc>
              <a:spcBef>
                <a:spcPts val="0"/>
              </a:spcBef>
              <a:spcAft>
                <a:spcPts val="0"/>
              </a:spcAft>
              <a:buSzPct val="100000"/>
              <a:buChar char="•"/>
            </a:pPr>
            <a:r>
              <a:rPr lang="en-GB"/>
              <a:t>Introduction</a:t>
            </a:r>
            <a:endParaRPr/>
          </a:p>
          <a:p>
            <a:pPr marL="228600" lvl="0" indent="-215265" algn="l" rtl="0">
              <a:lnSpc>
                <a:spcPct val="100000"/>
              </a:lnSpc>
              <a:spcBef>
                <a:spcPts val="1000"/>
              </a:spcBef>
              <a:spcAft>
                <a:spcPts val="0"/>
              </a:spcAft>
              <a:buSzPct val="100000"/>
              <a:buChar char="•"/>
            </a:pPr>
            <a:r>
              <a:rPr lang="en-GB"/>
              <a:t>AI in business and everyday life</a:t>
            </a:r>
            <a:endParaRPr/>
          </a:p>
          <a:p>
            <a:pPr marL="228600" lvl="0" indent="-215265" algn="l" rtl="0">
              <a:lnSpc>
                <a:spcPct val="100000"/>
              </a:lnSpc>
              <a:spcBef>
                <a:spcPts val="1000"/>
              </a:spcBef>
              <a:spcAft>
                <a:spcPts val="0"/>
              </a:spcAft>
              <a:buSzPct val="100000"/>
              <a:buChar char="•"/>
            </a:pPr>
            <a:r>
              <a:rPr lang="en-GB"/>
              <a:t>Current uses of AI in Tourism and Hospitality</a:t>
            </a:r>
            <a:endParaRPr/>
          </a:p>
          <a:p>
            <a:pPr marL="685800" lvl="1" indent="-217169" algn="l" rtl="0">
              <a:lnSpc>
                <a:spcPct val="100000"/>
              </a:lnSpc>
              <a:spcBef>
                <a:spcPts val="500"/>
              </a:spcBef>
              <a:spcAft>
                <a:spcPts val="0"/>
              </a:spcAft>
              <a:buSzPct val="100000"/>
              <a:buChar char="•"/>
            </a:pPr>
            <a:r>
              <a:rPr lang="en-GB"/>
              <a:t>Guest experience</a:t>
            </a:r>
            <a:endParaRPr/>
          </a:p>
          <a:p>
            <a:pPr marL="685800" lvl="1" indent="-181927" algn="l" rtl="0">
              <a:lnSpc>
                <a:spcPct val="100000"/>
              </a:lnSpc>
              <a:spcBef>
                <a:spcPts val="500"/>
              </a:spcBef>
              <a:spcAft>
                <a:spcPts val="0"/>
              </a:spcAft>
              <a:buSzPct val="75000"/>
              <a:buChar char="•"/>
            </a:pPr>
            <a:r>
              <a:rPr lang="en-GB"/>
              <a:t>Personalised recommendations and service encounters</a:t>
            </a:r>
            <a:endParaRPr/>
          </a:p>
          <a:p>
            <a:pPr marL="685800" lvl="1" indent="-181927" algn="l" rtl="0">
              <a:lnSpc>
                <a:spcPct val="100000"/>
              </a:lnSpc>
              <a:spcBef>
                <a:spcPts val="500"/>
              </a:spcBef>
              <a:spcAft>
                <a:spcPts val="0"/>
              </a:spcAft>
              <a:buSzPct val="75000"/>
              <a:buChar char="•"/>
            </a:pPr>
            <a:r>
              <a:rPr lang="en-GB"/>
              <a:t>Streamlining operations</a:t>
            </a:r>
            <a:endParaRPr/>
          </a:p>
          <a:p>
            <a:pPr marL="685800" lvl="1" indent="-181927" algn="l" rtl="0">
              <a:lnSpc>
                <a:spcPct val="100000"/>
              </a:lnSpc>
              <a:spcBef>
                <a:spcPts val="500"/>
              </a:spcBef>
              <a:spcAft>
                <a:spcPts val="0"/>
              </a:spcAft>
              <a:buSzPct val="75000"/>
              <a:buChar char="•"/>
            </a:pPr>
            <a:r>
              <a:rPr lang="en-GB"/>
              <a:t>Data security</a:t>
            </a:r>
            <a:endParaRPr/>
          </a:p>
          <a:p>
            <a:pPr marL="685800" lvl="1" indent="-181927" algn="l" rtl="0">
              <a:lnSpc>
                <a:spcPct val="100000"/>
              </a:lnSpc>
              <a:spcBef>
                <a:spcPts val="500"/>
              </a:spcBef>
              <a:spcAft>
                <a:spcPts val="0"/>
              </a:spcAft>
              <a:buSzPct val="75000"/>
              <a:buChar char="•"/>
            </a:pPr>
            <a:r>
              <a:rPr lang="en-GB"/>
              <a:t>Marketing</a:t>
            </a:r>
            <a:endParaRPr/>
          </a:p>
          <a:p>
            <a:pPr marL="228600" lvl="0" indent="-215265" algn="l" rtl="0">
              <a:lnSpc>
                <a:spcPct val="100000"/>
              </a:lnSpc>
              <a:spcBef>
                <a:spcPts val="1000"/>
              </a:spcBef>
              <a:spcAft>
                <a:spcPts val="0"/>
              </a:spcAft>
              <a:buSzPct val="100000"/>
              <a:buChar char="•"/>
            </a:pPr>
            <a:r>
              <a:rPr lang="en-GB"/>
              <a:t>Challenges with AI</a:t>
            </a:r>
            <a:endParaRPr/>
          </a:p>
          <a:p>
            <a:pPr marL="228600" lvl="0" indent="-215265" algn="l" rtl="0">
              <a:lnSpc>
                <a:spcPct val="100000"/>
              </a:lnSpc>
              <a:spcBef>
                <a:spcPts val="1000"/>
              </a:spcBef>
              <a:spcAft>
                <a:spcPts val="0"/>
              </a:spcAft>
              <a:buSzPct val="100000"/>
              <a:buChar char="•"/>
            </a:pPr>
            <a:r>
              <a:rPr lang="en-GB"/>
              <a:t>The new frontier of GenAI</a:t>
            </a:r>
            <a:endParaRPr/>
          </a:p>
          <a:p>
            <a:pPr marL="228600" lvl="0" indent="-215265" algn="l" rtl="0">
              <a:lnSpc>
                <a:spcPct val="100000"/>
              </a:lnSpc>
              <a:spcBef>
                <a:spcPts val="1000"/>
              </a:spcBef>
              <a:spcAft>
                <a:spcPts val="0"/>
              </a:spcAft>
              <a:buSzPct val="107692"/>
              <a:buChar char="•"/>
            </a:pPr>
            <a:r>
              <a:rPr lang="en-GB"/>
              <a:t>Potential uses of AI technologies in the future of Hospitality and Tourism</a:t>
            </a:r>
            <a:endParaRPr sz="2600"/>
          </a:p>
        </p:txBody>
      </p:sp>
      <p:sp>
        <p:nvSpPr>
          <p:cNvPr id="100" name="Google Shape;100;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Introduction</a:t>
            </a:r>
            <a:endParaRPr/>
          </a:p>
        </p:txBody>
      </p:sp>
      <p:sp>
        <p:nvSpPr>
          <p:cNvPr id="107" name="Google Shape;107;p3"/>
          <p:cNvSpPr txBox="1">
            <a:spLocks noGrp="1"/>
          </p:cNvSpPr>
          <p:nvPr>
            <p:ph type="body" idx="1"/>
          </p:nvPr>
        </p:nvSpPr>
        <p:spPr>
          <a:xfrm>
            <a:off x="838200" y="1567543"/>
            <a:ext cx="10515600" cy="460942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a:t>Definition of AI</a:t>
            </a:r>
            <a:r>
              <a:rPr lang="en-GB"/>
              <a:t>: ability of a digital computer or computer-controlled robots to simulate human intelligence (IBM, n.d.a), AI leverages algorithms to perform tasks such as reasoning, generalising and learning from past experiences (Copeland, 2024).</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None/>
            </a:pPr>
            <a:r>
              <a:rPr lang="en-GB"/>
              <a:t>Latest breakthrough in AI is generative Artificial Intelligence (GenAI) which elevates the field by creating entirely new pieces of text, images, and videos, among other transformative technologies.</a:t>
            </a:r>
            <a:endParaRPr/>
          </a:p>
          <a:p>
            <a:pPr marL="228600" lvl="0" indent="-50800" algn="l" rtl="0">
              <a:lnSpc>
                <a:spcPct val="100000"/>
              </a:lnSpc>
              <a:spcBef>
                <a:spcPts val="0"/>
              </a:spcBef>
              <a:spcAft>
                <a:spcPts val="0"/>
              </a:spcAft>
              <a:buClr>
                <a:schemeClr val="dk1"/>
              </a:buClr>
              <a:buSzPts val="2800"/>
              <a:buNone/>
            </a:pPr>
            <a:endParaRPr/>
          </a:p>
        </p:txBody>
      </p:sp>
      <p:sp>
        <p:nvSpPr>
          <p:cNvPr id="108" name="Google Shape;108;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31313748464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Introduction</a:t>
            </a:r>
            <a:endParaRPr/>
          </a:p>
        </p:txBody>
      </p:sp>
      <p:sp>
        <p:nvSpPr>
          <p:cNvPr id="115" name="Google Shape;115;g31313748464_0_0"/>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a:t>Main difference between traditional AI and GenAI: their capabilities. </a:t>
            </a:r>
            <a:endParaRPr/>
          </a:p>
          <a:p>
            <a:pPr marL="228600" lvl="0" indent="-50800" algn="l" rtl="0">
              <a:lnSpc>
                <a:spcPct val="100000"/>
              </a:lnSpc>
              <a:spcBef>
                <a:spcPts val="0"/>
              </a:spcBef>
              <a:spcAft>
                <a:spcPts val="0"/>
              </a:spcAft>
              <a:buClr>
                <a:schemeClr val="dk1"/>
              </a:buClr>
              <a:buSzPts val="2800"/>
              <a:buNone/>
            </a:pPr>
            <a:endParaRPr b="1"/>
          </a:p>
          <a:p>
            <a:pPr marL="228600" lvl="0" indent="-50800" algn="l" rtl="0">
              <a:lnSpc>
                <a:spcPct val="100000"/>
              </a:lnSpc>
              <a:spcBef>
                <a:spcPts val="0"/>
              </a:spcBef>
              <a:spcAft>
                <a:spcPts val="0"/>
              </a:spcAft>
              <a:buClr>
                <a:schemeClr val="dk1"/>
              </a:buClr>
              <a:buSzPts val="2800"/>
              <a:buNone/>
            </a:pPr>
            <a:r>
              <a:rPr lang="en-GB" b="1"/>
              <a:t>AI</a:t>
            </a:r>
            <a:r>
              <a:rPr lang="en-GB"/>
              <a:t>: analyses data based on predetermined rules.</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None/>
            </a:pPr>
            <a:r>
              <a:rPr lang="en-GB" b="1"/>
              <a:t>GenAI</a:t>
            </a:r>
            <a:r>
              <a:rPr lang="en-GB"/>
              <a:t>: create new content or data (Marr, 2023) with outputs indistinguishable from human-created content.</a:t>
            </a:r>
            <a:endParaRPr/>
          </a:p>
        </p:txBody>
      </p:sp>
      <p:sp>
        <p:nvSpPr>
          <p:cNvPr id="116" name="Google Shape;116;g31313748464_0_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31313748464_0_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Introduction</a:t>
            </a:r>
            <a:endParaRPr/>
          </a:p>
        </p:txBody>
      </p:sp>
      <p:sp>
        <p:nvSpPr>
          <p:cNvPr id="123" name="Google Shape;123;g31313748464_0_7"/>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a:t>Tourism and hospitality are at the forefront of innovation to enhance visitor experiences and improve operational efficiencies. </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None/>
            </a:pPr>
            <a:r>
              <a:rPr lang="en-GB" b="1"/>
              <a:t>With AI</a:t>
            </a:r>
            <a:r>
              <a:rPr lang="en-GB"/>
              <a:t>: develop highly personalised customer services, generate sustainable growth and increase revenue (Infosys, 2018). </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Font typeface="Arial"/>
              <a:buNone/>
            </a:pPr>
            <a:r>
              <a:rPr lang="en-GB" b="1"/>
              <a:t>With GenAI</a:t>
            </a:r>
            <a:r>
              <a:rPr lang="en-GB"/>
              <a:t>: offer greater prospects to create experiences, optimise pricing strategies and generate tailored marketing content (Almasi </a:t>
            </a:r>
            <a:r>
              <a:rPr lang="en-GB" i="1"/>
              <a:t>et al.</a:t>
            </a:r>
            <a:r>
              <a:rPr lang="en-GB"/>
              <a:t>, 2023).</a:t>
            </a:r>
            <a:endParaRPr/>
          </a:p>
        </p:txBody>
      </p:sp>
      <p:sp>
        <p:nvSpPr>
          <p:cNvPr id="124" name="Google Shape;124;g31313748464_0_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31313748464_0_1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AI in Businesses and Everyday Life </a:t>
            </a:r>
            <a:endParaRPr b="1"/>
          </a:p>
        </p:txBody>
      </p:sp>
      <p:sp>
        <p:nvSpPr>
          <p:cNvPr id="131" name="Google Shape;131;g31313748464_0_14"/>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a:t>Most companies perceive AI as a valuable tool for enhancing decision-making, reducing costs and shortening response times (Haan and Watts, 2023).</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None/>
            </a:pPr>
            <a:r>
              <a:rPr lang="en-GB"/>
              <a:t>AI is becoming deeply integrated into everyday life, transforming how we live, work and interact. </a:t>
            </a:r>
            <a:endParaRPr/>
          </a:p>
          <a:p>
            <a:pPr marL="228600" lvl="0" indent="-50800" algn="l" rtl="0">
              <a:lnSpc>
                <a:spcPct val="100000"/>
              </a:lnSpc>
              <a:spcBef>
                <a:spcPts val="0"/>
              </a:spcBef>
              <a:spcAft>
                <a:spcPts val="0"/>
              </a:spcAft>
              <a:buClr>
                <a:schemeClr val="dk1"/>
              </a:buClr>
              <a:buSzPts val="2800"/>
              <a:buNone/>
            </a:pPr>
            <a:endParaRPr/>
          </a:p>
          <a:p>
            <a:pPr marL="228600" lvl="0" indent="-50800" algn="l" rtl="0">
              <a:lnSpc>
                <a:spcPct val="100000"/>
              </a:lnSpc>
              <a:spcBef>
                <a:spcPts val="0"/>
              </a:spcBef>
              <a:spcAft>
                <a:spcPts val="0"/>
              </a:spcAft>
              <a:buClr>
                <a:schemeClr val="dk1"/>
              </a:buClr>
              <a:buSzPts val="2800"/>
              <a:buNone/>
            </a:pPr>
            <a:r>
              <a:rPr lang="en-GB" b="1" i="1"/>
              <a:t>Challenges in the incorporation of AI</a:t>
            </a:r>
            <a:r>
              <a:rPr lang="en-GB"/>
              <a:t>: security threats, privacy, and need for regulations to address ethical, legal and safety concerns. </a:t>
            </a:r>
            <a:endParaRPr/>
          </a:p>
        </p:txBody>
      </p:sp>
      <p:sp>
        <p:nvSpPr>
          <p:cNvPr id="132" name="Google Shape;132;g31313748464_0_1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31313748464_0_2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Current uses of AI in Tourism and Hospitality</a:t>
            </a:r>
            <a:endParaRPr b="1"/>
          </a:p>
        </p:txBody>
      </p:sp>
      <p:sp>
        <p:nvSpPr>
          <p:cNvPr id="139" name="Google Shape;139;g31313748464_0_21"/>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i="1"/>
              <a:t>Guest experience</a:t>
            </a:r>
            <a:endParaRPr b="1" i="1"/>
          </a:p>
          <a:p>
            <a:pPr marL="228600" lvl="0" indent="-50800" algn="l" rtl="0">
              <a:lnSpc>
                <a:spcPct val="100000"/>
              </a:lnSpc>
              <a:spcBef>
                <a:spcPts val="0"/>
              </a:spcBef>
              <a:spcAft>
                <a:spcPts val="0"/>
              </a:spcAft>
              <a:buClr>
                <a:schemeClr val="dk1"/>
              </a:buClr>
              <a:buSzPts val="2800"/>
              <a:buNone/>
            </a:pPr>
            <a:r>
              <a:rPr lang="en-GB"/>
              <a:t>Hotels are required to assist guests including response to queries, provision of recommendations and bookings management. </a:t>
            </a:r>
            <a:endParaRPr/>
          </a:p>
          <a:p>
            <a:pPr marL="228600" lvl="0" indent="-50800" algn="l" rtl="0">
              <a:lnSpc>
                <a:spcPct val="100000"/>
              </a:lnSpc>
              <a:spcBef>
                <a:spcPts val="0"/>
              </a:spcBef>
              <a:spcAft>
                <a:spcPts val="0"/>
              </a:spcAft>
              <a:buClr>
                <a:schemeClr val="dk1"/>
              </a:buClr>
              <a:buSzPts val="2800"/>
              <a:buNone/>
            </a:pPr>
            <a:endParaRPr/>
          </a:p>
          <a:p>
            <a:pPr marL="457200" lvl="0" indent="-342900" algn="l" rtl="0">
              <a:lnSpc>
                <a:spcPct val="100000"/>
              </a:lnSpc>
              <a:spcBef>
                <a:spcPts val="0"/>
              </a:spcBef>
              <a:spcAft>
                <a:spcPts val="0"/>
              </a:spcAft>
              <a:buSzPts val="1800"/>
              <a:buChar char="•"/>
            </a:pPr>
            <a:r>
              <a:rPr lang="en-GB"/>
              <a:t>Robot concierges</a:t>
            </a:r>
            <a:endParaRPr/>
          </a:p>
          <a:p>
            <a:pPr marL="457200" lvl="0" indent="-342900" algn="l" rtl="0">
              <a:lnSpc>
                <a:spcPct val="100000"/>
              </a:lnSpc>
              <a:spcBef>
                <a:spcPts val="0"/>
              </a:spcBef>
              <a:spcAft>
                <a:spcPts val="0"/>
              </a:spcAft>
              <a:buSzPts val="1800"/>
              <a:buChar char="•"/>
            </a:pPr>
            <a:r>
              <a:rPr lang="en-GB"/>
              <a:t>Chatbots </a:t>
            </a:r>
            <a:endParaRPr/>
          </a:p>
          <a:p>
            <a:pPr marL="457200" lvl="0" indent="-342900" algn="l" rtl="0">
              <a:lnSpc>
                <a:spcPct val="100000"/>
              </a:lnSpc>
              <a:spcBef>
                <a:spcPts val="0"/>
              </a:spcBef>
              <a:spcAft>
                <a:spcPts val="0"/>
              </a:spcAft>
              <a:buSzPts val="1800"/>
              <a:buChar char="•"/>
            </a:pPr>
            <a:r>
              <a:rPr lang="en-GB"/>
              <a:t>Devices installed in hotel rooms</a:t>
            </a:r>
            <a:endParaRPr/>
          </a:p>
          <a:p>
            <a:pPr marL="457200" lvl="0" indent="-342900" algn="l" rtl="0">
              <a:lnSpc>
                <a:spcPct val="100000"/>
              </a:lnSpc>
              <a:spcBef>
                <a:spcPts val="0"/>
              </a:spcBef>
              <a:spcAft>
                <a:spcPts val="0"/>
              </a:spcAft>
              <a:buSzPts val="1800"/>
              <a:buChar char="•"/>
            </a:pPr>
            <a:r>
              <a:rPr lang="en-GB"/>
              <a:t>Facial recognition technology</a:t>
            </a:r>
            <a:endParaRPr/>
          </a:p>
          <a:p>
            <a:pPr marL="457200" lvl="0" indent="-342900" algn="l" rtl="0">
              <a:lnSpc>
                <a:spcPct val="100000"/>
              </a:lnSpc>
              <a:spcBef>
                <a:spcPts val="0"/>
              </a:spcBef>
              <a:spcAft>
                <a:spcPts val="0"/>
              </a:spcAft>
              <a:buSzPts val="1800"/>
              <a:buChar char="•"/>
            </a:pPr>
            <a:r>
              <a:rPr lang="en-GB"/>
              <a:t>Service robots in hotels and museums</a:t>
            </a:r>
            <a:endParaRPr/>
          </a:p>
          <a:p>
            <a:pPr marL="0" lvl="0" indent="0" algn="l" rtl="0">
              <a:lnSpc>
                <a:spcPct val="100000"/>
              </a:lnSpc>
              <a:spcBef>
                <a:spcPts val="0"/>
              </a:spcBef>
              <a:spcAft>
                <a:spcPts val="0"/>
              </a:spcAft>
              <a:buNone/>
            </a:pPr>
            <a:endParaRPr/>
          </a:p>
        </p:txBody>
      </p:sp>
      <p:sp>
        <p:nvSpPr>
          <p:cNvPr id="140" name="Google Shape;140;g31313748464_0_2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31313748464_0_3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Current uses of AI in Tourism and Hospitality</a:t>
            </a:r>
            <a:endParaRPr b="1"/>
          </a:p>
        </p:txBody>
      </p:sp>
      <p:sp>
        <p:nvSpPr>
          <p:cNvPr id="147" name="Google Shape;147;g31313748464_0_35"/>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i="1"/>
              <a:t>Personalised recommendations and service encounters</a:t>
            </a:r>
            <a:endParaRPr b="1" i="1"/>
          </a:p>
          <a:p>
            <a:pPr marL="228600" lvl="0" indent="-50800" algn="l" rtl="0">
              <a:lnSpc>
                <a:spcPct val="100000"/>
              </a:lnSpc>
              <a:spcBef>
                <a:spcPts val="0"/>
              </a:spcBef>
              <a:spcAft>
                <a:spcPts val="0"/>
              </a:spcAft>
              <a:buClr>
                <a:schemeClr val="dk1"/>
              </a:buClr>
              <a:buSzPts val="2800"/>
              <a:buNone/>
            </a:pPr>
            <a:r>
              <a:rPr lang="en-GB"/>
              <a:t>In T&amp;H, the integration of AI has allowed the generation of personalised interactions, provision of tailored recommendations and optimisation of service delivery (García-Madurga and Grilló-Méndez, 2023).</a:t>
            </a:r>
            <a:endParaRPr/>
          </a:p>
          <a:p>
            <a:pPr marL="228600" lvl="0" indent="-50800" algn="l" rtl="0">
              <a:lnSpc>
                <a:spcPct val="100000"/>
              </a:lnSpc>
              <a:spcBef>
                <a:spcPts val="0"/>
              </a:spcBef>
              <a:spcAft>
                <a:spcPts val="0"/>
              </a:spcAft>
              <a:buClr>
                <a:schemeClr val="dk1"/>
              </a:buClr>
              <a:buSzPts val="2800"/>
              <a:buNone/>
            </a:pPr>
            <a:endParaRPr/>
          </a:p>
          <a:p>
            <a:pPr marL="0" lvl="0" indent="0" algn="l" rtl="0">
              <a:lnSpc>
                <a:spcPct val="100000"/>
              </a:lnSpc>
              <a:spcBef>
                <a:spcPts val="0"/>
              </a:spcBef>
              <a:spcAft>
                <a:spcPts val="0"/>
              </a:spcAft>
              <a:buNone/>
            </a:pPr>
            <a:r>
              <a:rPr lang="en-GB"/>
              <a:t>Service encounters have changed and will continue to evolve through the application of AI, hence T&amp;H businesses have proactively used it to enhance their services and remain competitive.</a:t>
            </a:r>
            <a:endParaRPr/>
          </a:p>
          <a:p>
            <a:pPr marL="228600" lvl="0" indent="-50800" algn="l" rtl="0">
              <a:lnSpc>
                <a:spcPct val="100000"/>
              </a:lnSpc>
              <a:spcBef>
                <a:spcPts val="0"/>
              </a:spcBef>
              <a:spcAft>
                <a:spcPts val="0"/>
              </a:spcAft>
              <a:buClr>
                <a:schemeClr val="dk1"/>
              </a:buClr>
              <a:buSzPts val="2800"/>
              <a:buNone/>
            </a:pPr>
            <a:endParaRPr/>
          </a:p>
          <a:p>
            <a:pPr marL="0" lvl="0" indent="0" algn="l" rtl="0">
              <a:lnSpc>
                <a:spcPct val="100000"/>
              </a:lnSpc>
              <a:spcBef>
                <a:spcPts val="0"/>
              </a:spcBef>
              <a:spcAft>
                <a:spcPts val="0"/>
              </a:spcAft>
              <a:buNone/>
            </a:pPr>
            <a:endParaRPr/>
          </a:p>
        </p:txBody>
      </p:sp>
      <p:sp>
        <p:nvSpPr>
          <p:cNvPr id="148" name="Google Shape;148;g31313748464_0_3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31313748464_0_4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Current uses of AI in Tourism and Hospitality</a:t>
            </a:r>
            <a:endParaRPr b="1"/>
          </a:p>
        </p:txBody>
      </p:sp>
      <p:sp>
        <p:nvSpPr>
          <p:cNvPr id="155" name="Google Shape;155;g31313748464_0_42"/>
          <p:cNvSpPr txBox="1">
            <a:spLocks noGrp="1"/>
          </p:cNvSpPr>
          <p:nvPr>
            <p:ph type="body" idx="1"/>
          </p:nvPr>
        </p:nvSpPr>
        <p:spPr>
          <a:xfrm>
            <a:off x="838200" y="1567543"/>
            <a:ext cx="10515600" cy="4609500"/>
          </a:xfrm>
          <a:prstGeom prst="rect">
            <a:avLst/>
          </a:prstGeom>
          <a:noFill/>
          <a:ln>
            <a:noFill/>
          </a:ln>
        </p:spPr>
        <p:txBody>
          <a:bodyPr spcFirstLastPara="1" wrap="square" lIns="91425" tIns="45700" rIns="91425" bIns="45700" anchor="t" anchorCtr="0">
            <a:normAutofit/>
          </a:bodyPr>
          <a:lstStyle/>
          <a:p>
            <a:pPr marL="228600" lvl="0" indent="-50800" algn="l" rtl="0">
              <a:lnSpc>
                <a:spcPct val="100000"/>
              </a:lnSpc>
              <a:spcBef>
                <a:spcPts val="0"/>
              </a:spcBef>
              <a:spcAft>
                <a:spcPts val="0"/>
              </a:spcAft>
              <a:buClr>
                <a:schemeClr val="dk1"/>
              </a:buClr>
              <a:buSzPts val="2800"/>
              <a:buNone/>
            </a:pPr>
            <a:r>
              <a:rPr lang="en-GB" b="1" i="1"/>
              <a:t>Streamlining operations</a:t>
            </a:r>
            <a:endParaRPr b="1" i="1"/>
          </a:p>
          <a:p>
            <a:pPr marL="228600" lvl="0" indent="-50800" algn="l" rtl="0">
              <a:lnSpc>
                <a:spcPct val="100000"/>
              </a:lnSpc>
              <a:spcBef>
                <a:spcPts val="0"/>
              </a:spcBef>
              <a:spcAft>
                <a:spcPts val="0"/>
              </a:spcAft>
              <a:buClr>
                <a:schemeClr val="dk1"/>
              </a:buClr>
              <a:buSzPts val="2800"/>
              <a:buNone/>
            </a:pPr>
            <a:r>
              <a:rPr lang="en-GB"/>
              <a:t>AI in T&amp;H business can optimise operational aspects such as revenue management, inventory control and resource allocation (Pressreader, 2023).</a:t>
            </a:r>
            <a:endParaRPr/>
          </a:p>
          <a:p>
            <a:pPr marL="228600" lvl="0" indent="-50800" algn="l" rtl="0">
              <a:lnSpc>
                <a:spcPct val="100000"/>
              </a:lnSpc>
              <a:spcBef>
                <a:spcPts val="0"/>
              </a:spcBef>
              <a:spcAft>
                <a:spcPts val="0"/>
              </a:spcAft>
              <a:buClr>
                <a:schemeClr val="dk1"/>
              </a:buClr>
              <a:buSzPts val="2800"/>
              <a:buNone/>
            </a:pPr>
            <a:endParaRPr/>
          </a:p>
          <a:p>
            <a:pPr marL="0" lvl="0" indent="0" algn="l" rtl="0">
              <a:lnSpc>
                <a:spcPct val="100000"/>
              </a:lnSpc>
              <a:spcBef>
                <a:spcPts val="0"/>
              </a:spcBef>
              <a:spcAft>
                <a:spcPts val="0"/>
              </a:spcAft>
              <a:buNone/>
            </a:pPr>
            <a:r>
              <a:rPr lang="en-GB"/>
              <a:t>AI-driven devices can also assist online travel agencies (OTAs) to optimise inventory management and streamline operations using predictive analytics, a subset of AI, to anticipate demand (Raj, 2024).</a:t>
            </a:r>
            <a:endParaRPr/>
          </a:p>
          <a:p>
            <a:pPr marL="228600" lvl="0" indent="-50800" algn="l" rtl="0">
              <a:lnSpc>
                <a:spcPct val="100000"/>
              </a:lnSpc>
              <a:spcBef>
                <a:spcPts val="0"/>
              </a:spcBef>
              <a:spcAft>
                <a:spcPts val="0"/>
              </a:spcAft>
              <a:buClr>
                <a:schemeClr val="dk1"/>
              </a:buClr>
              <a:buSzPts val="2800"/>
              <a:buNone/>
            </a:pPr>
            <a:endParaRPr/>
          </a:p>
          <a:p>
            <a:pPr marL="0" lvl="0" indent="0" algn="l" rtl="0">
              <a:lnSpc>
                <a:spcPct val="100000"/>
              </a:lnSpc>
              <a:spcBef>
                <a:spcPts val="0"/>
              </a:spcBef>
              <a:spcAft>
                <a:spcPts val="0"/>
              </a:spcAft>
              <a:buNone/>
            </a:pPr>
            <a:endParaRPr/>
          </a:p>
        </p:txBody>
      </p:sp>
      <p:sp>
        <p:nvSpPr>
          <p:cNvPr id="156" name="Google Shape;156;g31313748464_0_4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Widescreen</PresentationFormat>
  <Paragraphs>119</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Chapter Outline</vt:lpstr>
      <vt:lpstr>Introduction</vt:lpstr>
      <vt:lpstr>Introduction</vt:lpstr>
      <vt:lpstr>Introduction</vt:lpstr>
      <vt:lpstr>AI in Businesses and Everyday Life </vt:lpstr>
      <vt:lpstr>Current uses of AI in Tourism and Hospitality</vt:lpstr>
      <vt:lpstr>Current uses of AI in Tourism and Hospitality</vt:lpstr>
      <vt:lpstr>Current uses of AI in Tourism and Hospitality</vt:lpstr>
      <vt:lpstr>Current uses of AI in Tourism and Hospitality</vt:lpstr>
      <vt:lpstr>Current uses of AI in Tourism and Hospitality</vt:lpstr>
      <vt:lpstr>Challenges with AI</vt:lpstr>
      <vt:lpstr>The new frontier of GenAI</vt:lpstr>
      <vt:lpstr>Potential uses of AI technologies in the future of Hospitality and Tourism</vt:lpstr>
      <vt:lpstr>Potential uses of AI technologies in the future of Hospitality and Tourism</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2024-12-05T10:17:18Z</dcterms:modified>
</cp:coreProperties>
</file>